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3096344" cy="1584176"/>
          </a:xfrm>
        </p:spPr>
        <p:txBody>
          <a:bodyPr/>
          <a:lstStyle/>
          <a:p>
            <a:endParaRPr lang="uk-UA" spc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4653136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Леонід Данилович Кучма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й Президент України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>(</a:t>
            </a:r>
            <a:r>
              <a:rPr lang="ru-RU" dirty="0" smtClean="0"/>
              <a:t>19 липня 1994 — 23</a:t>
            </a:r>
            <a:r>
              <a:rPr lang="ru-RU" u="sng" dirty="0" smtClean="0"/>
              <a:t> </a:t>
            </a:r>
            <a:r>
              <a:rPr lang="ru-RU" dirty="0" smtClean="0"/>
              <a:t>січня 2005</a:t>
            </a:r>
            <a:r>
              <a:rPr lang="en-US" dirty="0" smtClean="0"/>
              <a:t>)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980728"/>
            <a:ext cx="4690864" cy="547260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квітні</a:t>
            </a:r>
            <a:r>
              <a:rPr lang="ru-RU" dirty="0" smtClean="0"/>
              <a:t> 2002 року Кучма створив </a:t>
            </a:r>
            <a:r>
              <a:rPr lang="ru-RU" dirty="0" err="1" smtClean="0"/>
              <a:t>Державну</a:t>
            </a:r>
            <a:r>
              <a:rPr lang="ru-RU" dirty="0" smtClean="0"/>
              <a:t> раду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та </a:t>
            </a:r>
            <a:r>
              <a:rPr lang="ru-RU" dirty="0" err="1" smtClean="0"/>
              <a:t>євроантлантичної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для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по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політичний</a:t>
            </a:r>
            <a:r>
              <a:rPr lang="ru-RU" dirty="0" smtClean="0"/>
              <a:t>, </a:t>
            </a:r>
            <a:r>
              <a:rPr lang="ru-RU" dirty="0" err="1" smtClean="0"/>
              <a:t>економічний</a:t>
            </a:r>
            <a:r>
              <a:rPr lang="ru-RU" dirty="0" smtClean="0"/>
              <a:t> та </a:t>
            </a:r>
            <a:r>
              <a:rPr lang="ru-RU" dirty="0" err="1" smtClean="0"/>
              <a:t>правовий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У лютому </a:t>
            </a:r>
            <a:r>
              <a:rPr lang="ru-RU" dirty="0" err="1" smtClean="0"/>
              <a:t>Україна</a:t>
            </a:r>
            <a:r>
              <a:rPr lang="ru-RU" dirty="0" smtClean="0"/>
              <a:t> заявила про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статус </a:t>
            </a:r>
            <a:r>
              <a:rPr lang="ru-RU" dirty="0" err="1" smtClean="0"/>
              <a:t>країни-сусіда</a:t>
            </a:r>
            <a:r>
              <a:rPr lang="ru-RU" dirty="0" smtClean="0"/>
              <a:t> ЄС,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переспективи</a:t>
            </a:r>
            <a:r>
              <a:rPr lang="ru-RU" dirty="0" smtClean="0"/>
              <a:t> </a:t>
            </a:r>
            <a:r>
              <a:rPr lang="ru-RU" dirty="0" err="1" smtClean="0"/>
              <a:t>асоційованого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повноправного</a:t>
            </a:r>
            <a:r>
              <a:rPr lang="ru-RU" dirty="0" smtClean="0"/>
              <a:t> членства.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Політика щодо НАТО та ЄС</a:t>
            </a:r>
            <a:endParaRPr lang="uk-UA" dirty="0"/>
          </a:p>
        </p:txBody>
      </p:sp>
      <p:pic>
        <p:nvPicPr>
          <p:cNvPr id="23554" name="Picture 2" descr="http://stopkadr.biz.ua/uploads/images/photo/kuchma/kuchma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672408" cy="521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30425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24 </a:t>
            </a:r>
            <a:r>
              <a:rPr lang="ru-RU" dirty="0" err="1" smtClean="0"/>
              <a:t>березня</a:t>
            </a:r>
            <a:r>
              <a:rPr lang="ru-RU" dirty="0" smtClean="0"/>
              <a:t> 2003 року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НАТО </a:t>
            </a:r>
            <a:r>
              <a:rPr lang="ru-RU" dirty="0" err="1" smtClean="0"/>
              <a:t>відкрили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 план </a:t>
            </a:r>
            <a:r>
              <a:rPr lang="ru-RU" dirty="0" err="1" smtClean="0"/>
              <a:t>Україна-НАТО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схвалено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r>
              <a:rPr lang="ru-RU" dirty="0" smtClean="0"/>
              <a:t> 2002 року на </a:t>
            </a:r>
            <a:r>
              <a:rPr lang="ru-RU" dirty="0" err="1" smtClean="0"/>
              <a:t>Паризькому</a:t>
            </a:r>
            <a:r>
              <a:rPr lang="ru-RU" dirty="0" smtClean="0"/>
              <a:t> </a:t>
            </a:r>
            <a:r>
              <a:rPr lang="ru-RU" dirty="0" err="1" smtClean="0"/>
              <a:t>саміті</a:t>
            </a:r>
            <a:r>
              <a:rPr lang="ru-RU" dirty="0" smtClean="0"/>
              <a:t>. 24 </a:t>
            </a:r>
            <a:r>
              <a:rPr lang="ru-RU" dirty="0" err="1" smtClean="0"/>
              <a:t>квітня</a:t>
            </a:r>
            <a:r>
              <a:rPr lang="ru-RU" dirty="0" smtClean="0"/>
              <a:t> Кучма обговорив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Південноатлантичний</a:t>
            </a:r>
            <a:r>
              <a:rPr lang="ru-RU" dirty="0" smtClean="0"/>
              <a:t> союз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керівником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США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НАТО Брюсом Джексоном.</a:t>
            </a:r>
            <a:endParaRPr lang="uk-UA" dirty="0"/>
          </a:p>
        </p:txBody>
      </p:sp>
      <p:pic>
        <p:nvPicPr>
          <p:cNvPr id="24578" name="Picture 2" descr="http://xn--j1aidcn.org/wp-content/uploads/2015/10/%D0%BA%D1%83%D1%87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120680" cy="407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3762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У 2004 </a:t>
            </a:r>
            <a:r>
              <a:rPr lang="ru-RU" dirty="0" err="1" smtClean="0"/>
              <a:t>році</a:t>
            </a:r>
            <a:r>
              <a:rPr lang="ru-RU" dirty="0" smtClean="0"/>
              <a:t> Кучма </a:t>
            </a:r>
            <a:r>
              <a:rPr lang="ru-RU" dirty="0" err="1" smtClean="0"/>
              <a:t>виключив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доктрини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вступ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до НАТО та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 як </a:t>
            </a:r>
            <a:r>
              <a:rPr lang="ru-RU" dirty="0" err="1" smtClean="0"/>
              <a:t>кінцеву</a:t>
            </a:r>
            <a:r>
              <a:rPr lang="ru-RU" dirty="0" smtClean="0"/>
              <a:t> мету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євроатлантичної</a:t>
            </a:r>
            <a:r>
              <a:rPr lang="ru-RU" dirty="0" smtClean="0"/>
              <a:t> та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 15 </a:t>
            </a:r>
            <a:r>
              <a:rPr lang="ru-RU" dirty="0" err="1" smtClean="0"/>
              <a:t>червня</a:t>
            </a:r>
            <a:r>
              <a:rPr lang="ru-RU" dirty="0" smtClean="0"/>
              <a:t> Кучма заявив,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не готова </a:t>
            </a:r>
            <a:r>
              <a:rPr lang="ru-RU" dirty="0" err="1" smtClean="0"/>
              <a:t>вступити</a:t>
            </a:r>
            <a:r>
              <a:rPr lang="ru-RU" dirty="0" smtClean="0"/>
              <a:t> до НАТО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, як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5602" name="Picture 2" descr="http://scd.ru.rfi.fr/sites/russian.filesrfi/imagecache/rfi_16x9_1024_578/sites/images.rfi.fr/files/aef_image/UKRAINE-KUC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714399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4222304" cy="507335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Незадовго</a:t>
            </a:r>
            <a:r>
              <a:rPr lang="ru-RU" sz="2400" dirty="0" smtClean="0"/>
              <a:t> до початку </a:t>
            </a:r>
            <a:r>
              <a:rPr lang="ru-RU" sz="2400" dirty="0" err="1" smtClean="0"/>
              <a:t>президентської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передвиборної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кампанії</a:t>
            </a:r>
            <a:r>
              <a:rPr lang="ru-RU" sz="2400" dirty="0" smtClean="0"/>
              <a:t> 2004 року </a:t>
            </a:r>
            <a:r>
              <a:rPr lang="ru-RU" sz="2400" dirty="0" err="1" smtClean="0"/>
              <a:t>Конституційний</a:t>
            </a:r>
            <a:r>
              <a:rPr lang="ru-RU" sz="2400" dirty="0" smtClean="0"/>
              <a:t> суд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надав</a:t>
            </a:r>
            <a:r>
              <a:rPr lang="ru-RU" sz="2400" dirty="0" smtClean="0"/>
              <a:t> </a:t>
            </a:r>
            <a:r>
              <a:rPr lang="ru-RU" sz="2400" dirty="0" err="1" smtClean="0"/>
              <a:t>Кучмі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балотуватися</a:t>
            </a:r>
            <a:r>
              <a:rPr lang="ru-RU" sz="2400" dirty="0" smtClean="0"/>
              <a:t> на посаду </a:t>
            </a:r>
            <a:r>
              <a:rPr lang="ru-RU" sz="2400" dirty="0" err="1" smtClean="0"/>
              <a:t>голови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утретє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той </a:t>
            </a:r>
            <a:r>
              <a:rPr lang="ru-RU" sz="2400" dirty="0" err="1" smtClean="0"/>
              <a:t>відмовився</a:t>
            </a:r>
            <a:r>
              <a:rPr lang="ru-RU" sz="2400" dirty="0" smtClean="0"/>
              <a:t>. У </a:t>
            </a:r>
            <a:r>
              <a:rPr lang="ru-RU" sz="2400" dirty="0" err="1" smtClean="0"/>
              <a:t>грудні</a:t>
            </a:r>
            <a:r>
              <a:rPr lang="ru-RU" sz="2400" dirty="0" smtClean="0"/>
              <a:t> 2004 року </a:t>
            </a:r>
            <a:r>
              <a:rPr lang="ru-RU" sz="2400" dirty="0" err="1" smtClean="0"/>
              <a:t>новим</a:t>
            </a:r>
            <a:r>
              <a:rPr lang="ru-RU" sz="2400" dirty="0" smtClean="0"/>
              <a:t> президентом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Віктор</a:t>
            </a:r>
            <a:r>
              <a:rPr lang="ru-RU" sz="2400" dirty="0" smtClean="0"/>
              <a:t> Ющенко.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Завершення </a:t>
            </a:r>
            <a:r>
              <a:rPr lang="ru-RU" b="1" dirty="0" err="1" smtClean="0"/>
              <a:t>президентської</a:t>
            </a:r>
            <a:r>
              <a:rPr lang="ru-RU" b="1" dirty="0" smtClean="0"/>
              <a:t> </a:t>
            </a:r>
            <a:r>
              <a:rPr lang="ru-RU" b="1" dirty="0" err="1" smtClean="0"/>
              <a:t>каденції</a:t>
            </a:r>
            <a:endParaRPr lang="uk-UA" dirty="0"/>
          </a:p>
        </p:txBody>
      </p:sp>
      <p:pic>
        <p:nvPicPr>
          <p:cNvPr id="26626" name="Picture 2" descr="http://vybor4you.com/wp-content/uploads/2012/07/%D0%AE%D1%89%D0%B5%D0%BD%D0%BA%D0%BE-%D0%92%D1%96%D0%BA%D1%82%D0%BE%D1%80-%D0%90%D0%BD%D0%B4%D1%80%D1%96%D0%B9%D0%BE%D0%B2%D0%B8%D1%87.jpg"/>
          <p:cNvPicPr>
            <a:picLocks noChangeAspect="1" noChangeArrowheads="1"/>
          </p:cNvPicPr>
          <p:nvPr/>
        </p:nvPicPr>
        <p:blipFill>
          <a:blip r:embed="rId2" cstate="print"/>
          <a:srcRect l="11765" t="9412" r="11765" b="10588"/>
          <a:stretch>
            <a:fillRect/>
          </a:stretch>
        </p:blipFill>
        <p:spPr bwMode="auto">
          <a:xfrm>
            <a:off x="4788024" y="1484784"/>
            <a:ext cx="3707904" cy="484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8083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dirty="0" err="1" smtClean="0"/>
              <a:t>Після</a:t>
            </a:r>
            <a:r>
              <a:rPr lang="ru-RU" sz="4000" dirty="0" smtClean="0"/>
              <a:t> </a:t>
            </a:r>
            <a:r>
              <a:rPr lang="ru-RU" sz="4000" dirty="0" err="1" smtClean="0"/>
              <a:t>відставки</a:t>
            </a:r>
            <a:r>
              <a:rPr lang="ru-RU" sz="4000" dirty="0" smtClean="0"/>
              <a:t>, Кучма </a:t>
            </a:r>
            <a:r>
              <a:rPr lang="ru-RU" sz="4000" dirty="0" err="1" smtClean="0"/>
              <a:t>отримав</a:t>
            </a:r>
            <a:r>
              <a:rPr lang="ru-RU" sz="4000" dirty="0" smtClean="0"/>
              <a:t> </a:t>
            </a:r>
            <a:r>
              <a:rPr lang="ru-RU" sz="4000" dirty="0" err="1" smtClean="0"/>
              <a:t>довічне</a:t>
            </a:r>
            <a:r>
              <a:rPr lang="ru-RU" sz="4000" dirty="0" smtClean="0"/>
              <a:t> </a:t>
            </a:r>
            <a:r>
              <a:rPr lang="ru-RU" sz="4000" dirty="0" err="1" smtClean="0"/>
              <a:t>утримання</a:t>
            </a:r>
            <a:r>
              <a:rPr lang="ru-RU" sz="4000" dirty="0" smtClean="0"/>
              <a:t> у </a:t>
            </a:r>
            <a:r>
              <a:rPr lang="ru-RU" sz="4000" dirty="0" err="1" smtClean="0"/>
              <a:t>розмірі</a:t>
            </a:r>
            <a:r>
              <a:rPr lang="ru-RU" sz="4000" dirty="0" smtClean="0"/>
              <a:t> </a:t>
            </a:r>
            <a:r>
              <a:rPr lang="ru-RU" sz="4000" dirty="0" err="1" smtClean="0"/>
              <a:t>заробітної</a:t>
            </a:r>
            <a:r>
              <a:rPr lang="ru-RU" sz="4000" dirty="0" smtClean="0"/>
              <a:t> плати </a:t>
            </a:r>
            <a:r>
              <a:rPr lang="ru-RU" sz="4000" dirty="0" err="1" smtClean="0"/>
              <a:t>діючого</a:t>
            </a:r>
            <a:r>
              <a:rPr lang="ru-RU" sz="4000" dirty="0" smtClean="0"/>
              <a:t> президента, </a:t>
            </a:r>
            <a:r>
              <a:rPr lang="ru-RU" sz="4000" dirty="0" err="1" smtClean="0"/>
              <a:t>державну</a:t>
            </a:r>
            <a:r>
              <a:rPr lang="ru-RU" sz="4000" dirty="0" smtClean="0"/>
              <a:t> дачу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державну</a:t>
            </a:r>
            <a:r>
              <a:rPr lang="ru-RU" sz="4000" dirty="0" smtClean="0"/>
              <a:t> </a:t>
            </a:r>
            <a:r>
              <a:rPr lang="ru-RU" sz="4000" dirty="0" err="1" smtClean="0"/>
              <a:t>охорону</a:t>
            </a:r>
            <a:r>
              <a:rPr lang="ru-RU" sz="4000" dirty="0" smtClean="0"/>
              <a:t>. </a:t>
            </a:r>
            <a:r>
              <a:rPr lang="ru-RU" sz="4000" dirty="0" err="1" smtClean="0"/>
              <a:t>Леонід</a:t>
            </a:r>
            <a:r>
              <a:rPr lang="ru-RU" sz="4000" dirty="0" smtClean="0"/>
              <a:t> Кучма не брав участь в </a:t>
            </a:r>
            <a:r>
              <a:rPr lang="ru-RU" sz="4000" dirty="0" err="1" smtClean="0"/>
              <a:t>активних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політичних</a:t>
            </a:r>
            <a:r>
              <a:rPr lang="ru-RU" sz="4000" dirty="0" smtClean="0"/>
              <a:t> проектах, </a:t>
            </a:r>
            <a:r>
              <a:rPr lang="ru-RU" sz="4000" dirty="0" err="1" smtClean="0"/>
              <a:t>лише</a:t>
            </a:r>
            <a:r>
              <a:rPr lang="ru-RU" sz="4000" dirty="0" smtClean="0"/>
              <a:t> </a:t>
            </a:r>
            <a:r>
              <a:rPr lang="ru-RU" sz="4000" dirty="0" err="1" smtClean="0"/>
              <a:t>зрідка</a:t>
            </a:r>
            <a:r>
              <a:rPr lang="ru-RU" sz="4000" dirty="0" smtClean="0"/>
              <a:t> </a:t>
            </a:r>
            <a:r>
              <a:rPr lang="ru-RU" sz="4000" dirty="0" err="1" smtClean="0"/>
              <a:t>виступаючи</a:t>
            </a:r>
            <a:r>
              <a:rPr lang="ru-RU" sz="4000" dirty="0" smtClean="0"/>
              <a:t> </a:t>
            </a:r>
            <a:r>
              <a:rPr lang="ru-RU" sz="4000" dirty="0" err="1" smtClean="0"/>
              <a:t>публічно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коментарями</a:t>
            </a:r>
            <a:r>
              <a:rPr lang="ru-RU" sz="4000" dirty="0" smtClean="0"/>
              <a:t> </a:t>
            </a:r>
            <a:r>
              <a:rPr lang="ru-RU" sz="4000" dirty="0" err="1" smtClean="0"/>
              <a:t>стосовно</a:t>
            </a:r>
            <a:r>
              <a:rPr lang="ru-RU" sz="4000" dirty="0" smtClean="0"/>
              <a:t> </a:t>
            </a:r>
            <a:r>
              <a:rPr lang="ru-RU" sz="4000" dirty="0" err="1" smtClean="0"/>
              <a:t>поточної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ситуації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7654" name="Picture 6" descr="http://novostey.com/i4/2012/05/31/cb98402d73ac3118bb823319d70bf405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467544" y="3501008"/>
            <a:ext cx="3950926" cy="258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http://sputnik.az/images/40234/76/402347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2409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boombob.ru/img/picture/Apr/10/5d00c62c45c6b474f232381f88d1c40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37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ym typeface="Wingdings 2"/>
              </a:rPr>
              <a:t></a:t>
            </a:r>
            <a:r>
              <a:rPr lang="uk-UA" sz="6000" dirty="0" smtClean="0"/>
              <a:t>ДЯКУЄМО ЗА УВАГУ</a:t>
            </a:r>
            <a:r>
              <a:rPr lang="uk-UA" sz="6000" dirty="0" smtClean="0">
                <a:sym typeface="Wingdings 2"/>
              </a:rPr>
              <a:t></a:t>
            </a:r>
            <a:endParaRPr lang="uk-UA" sz="6000" dirty="0"/>
          </a:p>
        </p:txBody>
      </p:sp>
      <p:pic>
        <p:nvPicPr>
          <p:cNvPr id="28674" name="Picture 2" descr="http://polittech.org/wp-content/uploads/2013/08/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7427"/>
            <a:ext cx="9144000" cy="56605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44824"/>
            <a:ext cx="4176464" cy="4785320"/>
          </a:xfrm>
        </p:spPr>
        <p:txBody>
          <a:bodyPr/>
          <a:lstStyle/>
          <a:p>
            <a:pPr algn="ctr"/>
            <a:r>
              <a:rPr lang="ru-RU" dirty="0" smtClean="0"/>
              <a:t>Кучма </a:t>
            </a:r>
            <a:r>
              <a:rPr lang="ru-RU" dirty="0" err="1" smtClean="0"/>
              <a:t>Леонід</a:t>
            </a:r>
            <a:r>
              <a:rPr lang="ru-RU" dirty="0" smtClean="0"/>
              <a:t> Данилович  — </a:t>
            </a:r>
            <a:r>
              <a:rPr lang="ru-RU" dirty="0" err="1" smtClean="0"/>
              <a:t>інженер</a:t>
            </a:r>
            <a:r>
              <a:rPr lang="ru-RU" dirty="0" smtClean="0"/>
              <a:t>,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,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 1992 по </a:t>
            </a:r>
            <a:r>
              <a:rPr lang="ru-RU" dirty="0" err="1" smtClean="0"/>
              <a:t>вересень</a:t>
            </a:r>
            <a:r>
              <a:rPr lang="ru-RU" dirty="0" smtClean="0"/>
              <a:t> 1993, </a:t>
            </a:r>
            <a:r>
              <a:rPr lang="ru-RU" dirty="0" err="1" smtClean="0"/>
              <a:t>другий</a:t>
            </a:r>
            <a:r>
              <a:rPr lang="ru-RU" dirty="0" smtClean="0"/>
              <a:t> президент </a:t>
            </a:r>
            <a:r>
              <a:rPr lang="ru-RU" dirty="0" err="1" smtClean="0"/>
              <a:t>України</a:t>
            </a:r>
            <a:r>
              <a:rPr lang="ru-RU" dirty="0" smtClean="0"/>
              <a:t> (19 </a:t>
            </a:r>
            <a:r>
              <a:rPr lang="ru-RU" dirty="0" err="1" smtClean="0"/>
              <a:t>липня</a:t>
            </a:r>
            <a:r>
              <a:rPr lang="ru-RU" dirty="0" smtClean="0"/>
              <a:t> 1994 — 23 </a:t>
            </a:r>
            <a:r>
              <a:rPr lang="ru-RU" dirty="0" err="1" smtClean="0"/>
              <a:t>січня</a:t>
            </a:r>
            <a:r>
              <a:rPr lang="ru-RU" dirty="0" smtClean="0"/>
              <a:t> 2005).</a:t>
            </a:r>
          </a:p>
          <a:p>
            <a:pPr algn="ctr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Загальна інформація</a:t>
            </a:r>
            <a:endParaRPr lang="uk-UA" sz="5400" dirty="0"/>
          </a:p>
        </p:txBody>
      </p:sp>
      <p:pic>
        <p:nvPicPr>
          <p:cNvPr id="14338" name="Picture 2" descr="http://www.litopys.com.ua/upload/iblock/328/328f7b04fdf357acf1faa2012d026b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600400" cy="466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4536504" cy="504056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10 липня0 1994 — </a:t>
            </a:r>
            <a:r>
              <a:rPr lang="ru-RU" dirty="0" err="1" smtClean="0"/>
              <a:t>обраний</a:t>
            </a:r>
            <a:r>
              <a:rPr lang="ru-RU" dirty="0" smtClean="0"/>
              <a:t> на посаду 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У 1-му </a:t>
            </a:r>
            <a:r>
              <a:rPr lang="ru-RU" dirty="0" err="1" smtClean="0"/>
              <a:t>турі</a:t>
            </a:r>
            <a:r>
              <a:rPr lang="ru-RU" dirty="0" smtClean="0"/>
              <a:t> </a:t>
            </a:r>
            <a:r>
              <a:rPr lang="ru-RU" dirty="0" err="1" smtClean="0"/>
              <a:t>президентських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набрав 31,17 %. У 2-му </a:t>
            </a:r>
            <a:r>
              <a:rPr lang="ru-RU" dirty="0" err="1" smtClean="0"/>
              <a:t>турі</a:t>
            </a:r>
            <a:r>
              <a:rPr lang="ru-RU" dirty="0" smtClean="0"/>
              <a:t>: 52,15%.</a:t>
            </a:r>
          </a:p>
          <a:p>
            <a:pPr algn="ctr"/>
            <a:r>
              <a:rPr lang="ru-RU" dirty="0" smtClean="0"/>
              <a:t> З шести </a:t>
            </a:r>
            <a:r>
              <a:rPr lang="ru-RU" dirty="0" err="1" smtClean="0"/>
              <a:t>суперників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конкурентом на </a:t>
            </a:r>
            <a:r>
              <a:rPr lang="ru-RU" dirty="0" err="1" smtClean="0"/>
              <a:t>виборах</a:t>
            </a:r>
            <a:r>
              <a:rPr lang="ru-RU" dirty="0" smtClean="0"/>
              <a:t> став на той час </a:t>
            </a:r>
            <a:r>
              <a:rPr lang="ru-RU" dirty="0" err="1" smtClean="0"/>
              <a:t>чинний</a:t>
            </a:r>
            <a:r>
              <a:rPr lang="ru-RU" dirty="0" smtClean="0"/>
              <a:t> президент — </a:t>
            </a:r>
            <a:r>
              <a:rPr lang="ru-RU" dirty="0" err="1" smtClean="0"/>
              <a:t>Леонід</a:t>
            </a:r>
            <a:r>
              <a:rPr lang="ru-RU" dirty="0" smtClean="0"/>
              <a:t> Кравчук, </a:t>
            </a:r>
            <a:r>
              <a:rPr lang="ru-RU" dirty="0" err="1" smtClean="0"/>
              <a:t>який</a:t>
            </a:r>
            <a:r>
              <a:rPr lang="ru-RU" dirty="0" smtClean="0"/>
              <a:t> набрав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турі</a:t>
            </a:r>
            <a:r>
              <a:rPr lang="ru-RU" dirty="0" smtClean="0"/>
              <a:t> 37,92%, а у другому — 45,1% </a:t>
            </a:r>
            <a:r>
              <a:rPr lang="ru-RU" dirty="0" err="1" smtClean="0"/>
              <a:t>голосів</a:t>
            </a:r>
            <a:r>
              <a:rPr lang="ru-RU" dirty="0" smtClean="0"/>
              <a:t>.</a:t>
            </a:r>
          </a:p>
          <a:p>
            <a:pPr algn="ctr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03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Президентство </a:t>
            </a:r>
            <a:endParaRPr lang="uk-U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http://3.bp.blogspot.com/-WwM_orN33b0/UQF3hSKug6I/AAAAAAAASvQ/l-RUy47gBps/s1600/kravchuk_2000.net.u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243833" cy="487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Перший терм</a:t>
            </a:r>
            <a:r>
              <a:rPr lang="uk-UA" sz="36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ін</a:t>
            </a:r>
            <a:endParaRPr lang="uk-UA" sz="36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3-tub-ua.yandex.net/i?id=68abd919b676109831141b3a1ac84eeb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6386" name="Picture 2" descr="https://upload.wikimedia.org/wikipedia/commons/d/d6/%D0%92%D0%B8%D0%B1%D0%BE%D1%80%D0%B8_1994-uk.png"/>
          <p:cNvPicPr>
            <a:picLocks noChangeAspect="1" noChangeArrowheads="1"/>
          </p:cNvPicPr>
          <p:nvPr/>
        </p:nvPicPr>
        <p:blipFill>
          <a:blip r:embed="rId3" cstate="print">
            <a:lum bright="13000" contrast="1000"/>
          </a:blip>
          <a:srcRect/>
          <a:stretch>
            <a:fillRect/>
          </a:stretch>
        </p:blipFill>
        <p:spPr bwMode="auto">
          <a:xfrm>
            <a:off x="467544" y="980728"/>
            <a:ext cx="8217099" cy="5877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4481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Підтримка за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виборах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1994 року</a:t>
            </a:r>
            <a:endParaRPr lang="uk-U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Другий термін</a:t>
            </a:r>
            <a:endParaRPr lang="uk-UA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2121024"/>
          </a:xfrm>
        </p:spPr>
        <p:txBody>
          <a:bodyPr/>
          <a:lstStyle/>
          <a:p>
            <a:pPr algn="ctr"/>
            <a:r>
              <a:rPr lang="ru-RU" dirty="0" smtClean="0"/>
              <a:t>14 листопада 1999 </a:t>
            </a:r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на посаду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У 1-му </a:t>
            </a:r>
            <a:r>
              <a:rPr lang="ru-RU" dirty="0" err="1" smtClean="0"/>
              <a:t>турі</a:t>
            </a:r>
            <a:r>
              <a:rPr lang="ru-RU" dirty="0" smtClean="0"/>
              <a:t> набрав 36,49%, перше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13 </a:t>
            </a:r>
            <a:r>
              <a:rPr lang="ru-RU" dirty="0" err="1" smtClean="0"/>
              <a:t>претендентів</a:t>
            </a:r>
            <a:r>
              <a:rPr lang="ru-RU" dirty="0" smtClean="0"/>
              <a:t>. У 2-му </a:t>
            </a:r>
            <a:r>
              <a:rPr lang="ru-RU" dirty="0" err="1" smtClean="0"/>
              <a:t>турі</a:t>
            </a:r>
            <a:r>
              <a:rPr lang="ru-RU" dirty="0" smtClean="0"/>
              <a:t> – 56,25%.</a:t>
            </a:r>
            <a:endParaRPr lang="uk-UA" dirty="0"/>
          </a:p>
        </p:txBody>
      </p:sp>
      <p:pic>
        <p:nvPicPr>
          <p:cNvPr id="17410" name="Picture 2" descr="http://glavnoe.ua/media/images/news/20/92/59/209259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552728" cy="3713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3-tub-ua.yandex.net/i?id=68abd919b676109831141b3a1ac84eeb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63072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Підтримка за регіонами на виборах 1999 року</a:t>
            </a:r>
            <a:endParaRPr lang="uk-UA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1/1a/%D0%92%D0%B8%D0%B1%D0%BE%D1%80%D0%B8_1999-uk.png"/>
          <p:cNvPicPr>
            <a:picLocks noChangeAspect="1" noChangeArrowheads="1"/>
          </p:cNvPicPr>
          <p:nvPr/>
        </p:nvPicPr>
        <p:blipFill>
          <a:blip r:embed="rId3" cstate="print">
            <a:lum bright="14000" contrast="-11000"/>
          </a:blip>
          <a:srcRect/>
          <a:stretch>
            <a:fillRect/>
          </a:stretch>
        </p:blipFill>
        <p:spPr bwMode="auto">
          <a:xfrm>
            <a:off x="179512" y="1122153"/>
            <a:ext cx="8748464" cy="57358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29523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виборчої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кандидатуру </a:t>
            </a:r>
            <a:r>
              <a:rPr lang="ru-RU" dirty="0" err="1" smtClean="0"/>
              <a:t>колишнього</a:t>
            </a:r>
            <a:r>
              <a:rPr lang="ru-RU" dirty="0" smtClean="0"/>
              <a:t> директора </a:t>
            </a:r>
            <a:r>
              <a:rPr lang="ru-RU" dirty="0" err="1" smtClean="0"/>
              <a:t>Південного</a:t>
            </a:r>
            <a:r>
              <a:rPr lang="ru-RU" dirty="0" smtClean="0"/>
              <a:t> </a:t>
            </a:r>
            <a:r>
              <a:rPr lang="ru-RU" dirty="0" err="1" smtClean="0"/>
              <a:t>машинобудівного</a:t>
            </a:r>
            <a:r>
              <a:rPr lang="ru-RU" dirty="0" smtClean="0"/>
              <a:t> заводу активно </a:t>
            </a:r>
            <a:r>
              <a:rPr lang="ru-RU" dirty="0" err="1" smtClean="0"/>
              <a:t>підтримувала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. Кучма </a:t>
            </a:r>
            <a:r>
              <a:rPr lang="ru-RU" dirty="0" err="1" smtClean="0"/>
              <a:t>йшов</a:t>
            </a:r>
            <a:r>
              <a:rPr lang="ru-RU" dirty="0" smtClean="0"/>
              <a:t> на </a:t>
            </a:r>
            <a:r>
              <a:rPr lang="ru-RU" dirty="0" err="1" smtClean="0"/>
              <a:t>вибори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гаслами</a:t>
            </a:r>
            <a:r>
              <a:rPr lang="ru-RU" dirty="0" smtClean="0"/>
              <a:t> про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статусу </a:t>
            </a:r>
            <a:r>
              <a:rPr lang="ru-RU" dirty="0" err="1" smtClean="0"/>
              <a:t>офіційної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зближення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. Але </a:t>
            </a:r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він</a:t>
            </a:r>
            <a:r>
              <a:rPr lang="ru-RU" dirty="0" smtClean="0"/>
              <a:t> став Президентом, </a:t>
            </a:r>
            <a:r>
              <a:rPr lang="ru-RU" dirty="0" err="1" smtClean="0"/>
              <a:t>змінив</a:t>
            </a:r>
            <a:r>
              <a:rPr lang="ru-RU" dirty="0" smtClean="0"/>
              <a:t> свою </a:t>
            </a:r>
            <a:r>
              <a:rPr lang="ru-RU" dirty="0" err="1" smtClean="0"/>
              <a:t>позицію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спілкувався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Кремлем,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рухав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до </a:t>
            </a:r>
            <a:r>
              <a:rPr lang="ru-RU" dirty="0" err="1" smtClean="0"/>
              <a:t>Євросоюзу</a:t>
            </a:r>
            <a:r>
              <a:rPr lang="ru-RU" dirty="0" smtClean="0"/>
              <a:t> та НАТО.</a:t>
            </a:r>
          </a:p>
          <a:p>
            <a:pPr algn="ctr"/>
            <a:endParaRPr lang="uk-UA" dirty="0"/>
          </a:p>
        </p:txBody>
      </p:sp>
      <p:pic>
        <p:nvPicPr>
          <p:cNvPr id="19460" name="Picture 4" descr="http://image.newsru.com/pict/id/large/1442577_201201270940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s://upload.wikimedia.org/wikipedia/commons/2/2c/Vladimir_Putin_1_March_2002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415" y="3429000"/>
            <a:ext cx="431185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1340768"/>
            <a:ext cx="4042792" cy="47853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Восени</a:t>
            </a:r>
            <a:r>
              <a:rPr lang="ru-RU" dirty="0" smtClean="0"/>
              <a:t> 2000 Кучма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звинувачений</a:t>
            </a:r>
            <a:r>
              <a:rPr lang="ru-RU" dirty="0" smtClean="0"/>
              <a:t> у </a:t>
            </a:r>
            <a:r>
              <a:rPr lang="ru-RU" dirty="0" err="1" smtClean="0"/>
              <a:t>зникненні</a:t>
            </a:r>
            <a:r>
              <a:rPr lang="ru-RU" dirty="0" smtClean="0"/>
              <a:t> </a:t>
            </a:r>
            <a:r>
              <a:rPr lang="ru-RU" dirty="0" err="1" smtClean="0"/>
              <a:t>опозиційного</a:t>
            </a:r>
            <a:r>
              <a:rPr lang="ru-RU" dirty="0" smtClean="0"/>
              <a:t> </a:t>
            </a:r>
            <a:r>
              <a:rPr lang="ru-RU" dirty="0" err="1" smtClean="0"/>
              <a:t>журналіста</a:t>
            </a:r>
            <a:r>
              <a:rPr lang="ru-RU" dirty="0" smtClean="0"/>
              <a:t> — </a:t>
            </a:r>
            <a:r>
              <a:rPr lang="ru-RU" dirty="0" err="1" smtClean="0"/>
              <a:t>Георгія</a:t>
            </a:r>
            <a:r>
              <a:rPr lang="ru-RU" dirty="0" smtClean="0"/>
              <a:t> </a:t>
            </a:r>
            <a:r>
              <a:rPr lang="ru-RU" dirty="0" err="1" smtClean="0"/>
              <a:t>Гонгадзе</a:t>
            </a:r>
            <a:r>
              <a:rPr lang="ru-RU" dirty="0" smtClean="0"/>
              <a:t>. </a:t>
            </a:r>
            <a:r>
              <a:rPr lang="ru-RU" dirty="0" err="1" smtClean="0"/>
              <a:t>Олександр</a:t>
            </a:r>
            <a:r>
              <a:rPr lang="ru-RU" dirty="0" smtClean="0"/>
              <a:t> Мороз </a:t>
            </a:r>
            <a:r>
              <a:rPr lang="ru-RU" dirty="0" err="1" smtClean="0"/>
              <a:t>оприлюднив</a:t>
            </a:r>
            <a:r>
              <a:rPr lang="ru-RU" dirty="0" smtClean="0"/>
              <a:t> </a:t>
            </a:r>
            <a:r>
              <a:rPr lang="ru-RU" dirty="0" err="1" smtClean="0"/>
              <a:t>аудіозапис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нібито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записані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президента,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президента </a:t>
            </a:r>
            <a:r>
              <a:rPr lang="ru-RU" dirty="0" err="1" smtClean="0"/>
              <a:t>Володимира</a:t>
            </a:r>
            <a:r>
              <a:rPr lang="ru-RU" dirty="0" smtClean="0"/>
              <a:t> Литвина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міністра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Кравченка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стосувалися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Гонгадзе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</a:t>
            </a:r>
            <a:r>
              <a:rPr lang="ru-RU" sz="4400" b="1" dirty="0" err="1" smtClean="0"/>
              <a:t>Касетний</a:t>
            </a:r>
            <a:r>
              <a:rPr lang="ru-RU" sz="4400" b="1" dirty="0" smtClean="0"/>
              <a:t> скандал»</a:t>
            </a:r>
            <a:endParaRPr lang="uk-UA" sz="4400" dirty="0"/>
          </a:p>
        </p:txBody>
      </p:sp>
      <p:pic>
        <p:nvPicPr>
          <p:cNvPr id="20482" name="Picture 2" descr="http://postup.brama.com/dinamic/foto/sm_0619_1_1.jpg"/>
          <p:cNvPicPr>
            <a:picLocks noChangeAspect="1" noChangeArrowheads="1"/>
          </p:cNvPicPr>
          <p:nvPr/>
        </p:nvPicPr>
        <p:blipFill>
          <a:blip r:embed="rId2" cstate="print"/>
          <a:srcRect l="4838" r="3226"/>
          <a:stretch>
            <a:fillRect/>
          </a:stretch>
        </p:blipFill>
        <p:spPr bwMode="auto">
          <a:xfrm>
            <a:off x="467544" y="1268760"/>
            <a:ext cx="439248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800200"/>
          </a:xfrm>
        </p:spPr>
        <p:txBody>
          <a:bodyPr/>
          <a:lstStyle/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послужило початком </a:t>
            </a:r>
            <a:r>
              <a:rPr lang="ru-RU" dirty="0" err="1" smtClean="0"/>
              <a:t>акції</a:t>
            </a:r>
            <a:r>
              <a:rPr lang="ru-RU" dirty="0" smtClean="0"/>
              <a:t> «</a:t>
            </a:r>
            <a:r>
              <a:rPr lang="ru-RU" dirty="0" err="1" smtClean="0"/>
              <a:t>Україна</a:t>
            </a:r>
            <a:r>
              <a:rPr lang="ru-RU" dirty="0" smtClean="0"/>
              <a:t> без </a:t>
            </a:r>
            <a:r>
              <a:rPr lang="ru-RU" dirty="0" err="1" smtClean="0"/>
              <a:t>Кучми</a:t>
            </a:r>
            <a:r>
              <a:rPr lang="ru-RU" dirty="0" smtClean="0"/>
              <a:t>», </a:t>
            </a:r>
            <a:r>
              <a:rPr lang="ru-RU" dirty="0" err="1" smtClean="0"/>
              <a:t>організованою</a:t>
            </a:r>
            <a:r>
              <a:rPr lang="ru-RU" dirty="0" smtClean="0"/>
              <a:t> </a:t>
            </a:r>
            <a:r>
              <a:rPr lang="ru-RU" dirty="0" err="1" smtClean="0"/>
              <a:t>опозицією</a:t>
            </a:r>
            <a:r>
              <a:rPr lang="ru-RU" dirty="0" smtClean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протесту проводили </a:t>
            </a:r>
            <a:r>
              <a:rPr lang="ru-RU" dirty="0" err="1" smtClean="0"/>
              <a:t>багатолюдні</a:t>
            </a:r>
            <a:r>
              <a:rPr lang="ru-RU" dirty="0" smtClean="0"/>
              <a:t> </a:t>
            </a:r>
            <a:r>
              <a:rPr lang="ru-RU" dirty="0" err="1" smtClean="0"/>
              <a:t>вуличні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та створили </a:t>
            </a:r>
            <a:r>
              <a:rPr lang="ru-RU" dirty="0" err="1" smtClean="0"/>
              <a:t>наметові</a:t>
            </a:r>
            <a:r>
              <a:rPr lang="ru-RU" dirty="0" smtClean="0"/>
              <a:t> </a:t>
            </a:r>
            <a:r>
              <a:rPr lang="ru-RU" dirty="0" err="1" smtClean="0"/>
              <a:t>містечка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1506" name="Picture 2" descr="Акції протесту 6 лют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840760" cy="4395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5">
      <a:dk1>
        <a:srgbClr val="000000"/>
      </a:dk1>
      <a:lt1>
        <a:srgbClr val="1F4755"/>
      </a:lt1>
      <a:dk2>
        <a:srgbClr val="FFFFFF"/>
      </a:dk2>
      <a:lt2>
        <a:srgbClr val="BEDCE7"/>
      </a:lt2>
      <a:accent1>
        <a:srgbClr val="365BB0"/>
      </a:accent1>
      <a:accent2>
        <a:srgbClr val="A6D0DE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396</TotalTime>
  <Words>278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Леонід Данилович Кучма – 2-й Президент України (19 липня 1994 — 23 січня 2005)</vt:lpstr>
      <vt:lpstr>Загальна інформація</vt:lpstr>
      <vt:lpstr>Президентство </vt:lpstr>
      <vt:lpstr>Підтримка за регіонами на виборах 1994 року</vt:lpstr>
      <vt:lpstr>Другий термін</vt:lpstr>
      <vt:lpstr>Підтримка за регіонами на виборах 1999 року</vt:lpstr>
      <vt:lpstr>Слайд 7</vt:lpstr>
      <vt:lpstr>«Касетний скандал»</vt:lpstr>
      <vt:lpstr>Слайд 9</vt:lpstr>
      <vt:lpstr>Політика щодо НАТО та ЄС</vt:lpstr>
      <vt:lpstr>Слайд 11</vt:lpstr>
      <vt:lpstr>Слайд 12</vt:lpstr>
      <vt:lpstr>Завершення президентської каденції</vt:lpstr>
      <vt:lpstr>Слайд 14</vt:lpstr>
      <vt:lpstr>ДЯКУЄМО ЗА УВАГУ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Леонід Данилович Кучма – 2-й Президент України (19 липня 1994 — 23 січня 2005)</dc:title>
  <cp:lastModifiedBy>Admin</cp:lastModifiedBy>
  <cp:revision>43</cp:revision>
  <dcterms:modified xsi:type="dcterms:W3CDTF">2016-06-19T21:15:39Z</dcterms:modified>
</cp:coreProperties>
</file>